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58" r:id="rId7"/>
    <p:sldId id="263" r:id="rId8"/>
    <p:sldId id="260" r:id="rId9"/>
    <p:sldId id="261" r:id="rId10"/>
    <p:sldId id="262" r:id="rId11"/>
    <p:sldId id="259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3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54E6-AB9E-A64C-9DBE-22128E0D9A95}" type="datetimeFigureOut">
              <a:rPr lang="es-ES" smtClean="0"/>
              <a:t>8/29/19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F874-3BAC-334E-A529-7340495604C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5920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54E6-AB9E-A64C-9DBE-22128E0D9A95}" type="datetimeFigureOut">
              <a:rPr lang="es-ES" smtClean="0"/>
              <a:t>8/29/19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F874-3BAC-334E-A529-7340495604C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3935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54E6-AB9E-A64C-9DBE-22128E0D9A95}" type="datetimeFigureOut">
              <a:rPr lang="es-ES" smtClean="0"/>
              <a:t>8/29/19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F874-3BAC-334E-A529-7340495604C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352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54E6-AB9E-A64C-9DBE-22128E0D9A95}" type="datetimeFigureOut">
              <a:rPr lang="es-ES" smtClean="0"/>
              <a:t>8/29/19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F874-3BAC-334E-A529-7340495604C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4064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54E6-AB9E-A64C-9DBE-22128E0D9A95}" type="datetimeFigureOut">
              <a:rPr lang="es-ES" smtClean="0"/>
              <a:t>8/29/19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F874-3BAC-334E-A529-7340495604C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6099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54E6-AB9E-A64C-9DBE-22128E0D9A95}" type="datetimeFigureOut">
              <a:rPr lang="es-ES" smtClean="0"/>
              <a:t>8/29/19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F874-3BAC-334E-A529-7340495604C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0454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54E6-AB9E-A64C-9DBE-22128E0D9A95}" type="datetimeFigureOut">
              <a:rPr lang="es-ES" smtClean="0"/>
              <a:t>8/29/19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F874-3BAC-334E-A529-7340495604C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2243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54E6-AB9E-A64C-9DBE-22128E0D9A95}" type="datetimeFigureOut">
              <a:rPr lang="es-ES" smtClean="0"/>
              <a:t>8/29/19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F874-3BAC-334E-A529-7340495604C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6990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54E6-AB9E-A64C-9DBE-22128E0D9A95}" type="datetimeFigureOut">
              <a:rPr lang="es-ES" smtClean="0"/>
              <a:t>8/29/19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F874-3BAC-334E-A529-7340495604C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4579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54E6-AB9E-A64C-9DBE-22128E0D9A95}" type="datetimeFigureOut">
              <a:rPr lang="es-ES" smtClean="0"/>
              <a:t>8/29/19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F874-3BAC-334E-A529-7340495604C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9506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54E6-AB9E-A64C-9DBE-22128E0D9A95}" type="datetimeFigureOut">
              <a:rPr lang="es-ES" smtClean="0"/>
              <a:t>8/29/19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F874-3BAC-334E-A529-7340495604C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0090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554E6-AB9E-A64C-9DBE-22128E0D9A95}" type="datetimeFigureOut">
              <a:rPr lang="es-ES" smtClean="0"/>
              <a:t>8/29/19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4F874-3BAC-334E-A529-7340495604C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949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Word4.docx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Word1.docx"/><Relationship Id="rId4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Word2.docx"/><Relationship Id="rId4" Type="http://schemas.openxmlformats.org/officeDocument/2006/relationships/image" Target="../media/image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Word3.docx"/><Relationship Id="rId4" Type="http://schemas.openxmlformats.org/officeDocument/2006/relationships/image" Target="../media/image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74014"/>
            <a:ext cx="7772400" cy="1470025"/>
          </a:xfrm>
        </p:spPr>
        <p:txBody>
          <a:bodyPr>
            <a:noAutofit/>
          </a:bodyPr>
          <a:lstStyle/>
          <a:p>
            <a:r>
              <a:rPr lang="es-ES" sz="8000" dirty="0" err="1" smtClean="0"/>
              <a:t>Understanding</a:t>
            </a:r>
            <a:r>
              <a:rPr lang="es-ES" sz="8000" dirty="0" smtClean="0"/>
              <a:t> </a:t>
            </a:r>
            <a:r>
              <a:rPr lang="es-ES" sz="8000" dirty="0" err="1" smtClean="0"/>
              <a:t>the</a:t>
            </a:r>
            <a:r>
              <a:rPr lang="es-ES" sz="8000" dirty="0" smtClean="0"/>
              <a:t> </a:t>
            </a:r>
            <a:r>
              <a:rPr lang="es-ES" sz="8000" dirty="0" err="1" smtClean="0"/>
              <a:t>problem</a:t>
            </a:r>
            <a:endParaRPr lang="es-ES" sz="8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0772" y="5756563"/>
            <a:ext cx="2751713" cy="1075249"/>
          </a:xfrm>
        </p:spPr>
        <p:txBody>
          <a:bodyPr>
            <a:normAutofit fontScale="92500"/>
          </a:bodyPr>
          <a:lstStyle/>
          <a:p>
            <a:r>
              <a:rPr lang="es-ES" sz="4000" dirty="0" err="1" smtClean="0"/>
              <a:t>Using</a:t>
            </a:r>
            <a:r>
              <a:rPr lang="es-ES" sz="4000" dirty="0" smtClean="0"/>
              <a:t> </a:t>
            </a:r>
            <a:r>
              <a:rPr lang="es-ES" sz="4000" dirty="0" err="1" smtClean="0"/>
              <a:t>models</a:t>
            </a:r>
            <a:endParaRPr lang="es-ES" sz="4000" dirty="0"/>
          </a:p>
        </p:txBody>
      </p:sp>
      <p:pic>
        <p:nvPicPr>
          <p:cNvPr id="5" name="Imagen 4" descr="understand.jp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92"/>
          <a:stretch/>
        </p:blipFill>
        <p:spPr>
          <a:xfrm>
            <a:off x="2019300" y="2548759"/>
            <a:ext cx="5105400" cy="320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51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9812"/>
            <a:ext cx="8229600" cy="791883"/>
          </a:xfrm>
        </p:spPr>
        <p:txBody>
          <a:bodyPr/>
          <a:lstStyle/>
          <a:p>
            <a:r>
              <a:rPr lang="es-ES" u="sng" dirty="0" err="1" smtClean="0"/>
              <a:t>Composition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u="sng" dirty="0" err="1" smtClean="0"/>
              <a:t>Transformation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16154"/>
            <a:ext cx="8229600" cy="24119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600" dirty="0" smtClean="0"/>
              <a:t>David </a:t>
            </a:r>
            <a:r>
              <a:rPr lang="es-ES" sz="3600" dirty="0" err="1" smtClean="0"/>
              <a:t>made</a:t>
            </a:r>
            <a:r>
              <a:rPr lang="es-ES" sz="3600" dirty="0" smtClean="0"/>
              <a:t> 36 cookies </a:t>
            </a:r>
            <a:r>
              <a:rPr lang="es-ES" sz="3600" dirty="0" err="1" smtClean="0"/>
              <a:t>for</a:t>
            </a:r>
            <a:r>
              <a:rPr lang="es-ES" sz="3600" dirty="0" smtClean="0"/>
              <a:t> a </a:t>
            </a:r>
            <a:r>
              <a:rPr lang="es-ES" sz="3600" dirty="0" err="1" smtClean="0"/>
              <a:t>mother’s</a:t>
            </a:r>
            <a:r>
              <a:rPr lang="es-ES" sz="3600" dirty="0" smtClean="0"/>
              <a:t> </a:t>
            </a:r>
            <a:r>
              <a:rPr lang="es-ES" sz="3600" dirty="0" err="1" smtClean="0"/>
              <a:t>day</a:t>
            </a:r>
            <a:r>
              <a:rPr lang="es-ES" sz="3600" dirty="0" smtClean="0"/>
              <a:t> </a:t>
            </a:r>
            <a:r>
              <a:rPr lang="es-ES" sz="3600" dirty="0" err="1" smtClean="0"/>
              <a:t>party</a:t>
            </a:r>
            <a:r>
              <a:rPr lang="es-ES" sz="3600" dirty="0" smtClean="0"/>
              <a:t>, </a:t>
            </a:r>
            <a:r>
              <a:rPr lang="es-ES" sz="3600" dirty="0" err="1" smtClean="0"/>
              <a:t>but</a:t>
            </a:r>
            <a:r>
              <a:rPr lang="es-ES" sz="3600" dirty="0" smtClean="0"/>
              <a:t> </a:t>
            </a:r>
            <a:r>
              <a:rPr lang="es-ES" sz="3600" dirty="0" err="1" smtClean="0"/>
              <a:t>his</a:t>
            </a:r>
            <a:r>
              <a:rPr lang="es-ES" sz="3600" dirty="0" smtClean="0"/>
              <a:t> </a:t>
            </a:r>
            <a:r>
              <a:rPr lang="es-ES" sz="3600" dirty="0" err="1" smtClean="0"/>
              <a:t>little</a:t>
            </a:r>
            <a:r>
              <a:rPr lang="es-ES" sz="3600" dirty="0" smtClean="0"/>
              <a:t> </a:t>
            </a:r>
            <a:r>
              <a:rPr lang="es-ES" sz="3600" dirty="0" err="1" smtClean="0"/>
              <a:t>brother</a:t>
            </a:r>
            <a:r>
              <a:rPr lang="es-ES" sz="3600" dirty="0" smtClean="0"/>
              <a:t> ate 4 cookies </a:t>
            </a:r>
            <a:r>
              <a:rPr lang="es-ES" sz="3600" dirty="0" err="1" smtClean="0"/>
              <a:t>before</a:t>
            </a:r>
            <a:r>
              <a:rPr lang="es-ES" sz="3600" dirty="0" smtClean="0"/>
              <a:t> </a:t>
            </a:r>
            <a:r>
              <a:rPr lang="es-ES" sz="3600" dirty="0" err="1" smtClean="0"/>
              <a:t>the</a:t>
            </a:r>
            <a:r>
              <a:rPr lang="es-ES" sz="3600" dirty="0" smtClean="0"/>
              <a:t> </a:t>
            </a:r>
            <a:r>
              <a:rPr lang="es-ES" sz="3600" dirty="0" err="1" smtClean="0"/>
              <a:t>party</a:t>
            </a:r>
            <a:r>
              <a:rPr lang="es-ES" sz="3600" dirty="0" smtClean="0"/>
              <a:t>. </a:t>
            </a:r>
            <a:r>
              <a:rPr lang="es-ES" sz="3600" dirty="0" err="1" smtClean="0"/>
              <a:t>How</a:t>
            </a:r>
            <a:r>
              <a:rPr lang="es-ES" sz="3600" dirty="0" smtClean="0"/>
              <a:t> </a:t>
            </a:r>
            <a:r>
              <a:rPr lang="es-ES" sz="3600" dirty="0" err="1" smtClean="0"/>
              <a:t>many</a:t>
            </a:r>
            <a:r>
              <a:rPr lang="es-ES" sz="3600" dirty="0" smtClean="0"/>
              <a:t> cookies are </a:t>
            </a:r>
            <a:r>
              <a:rPr lang="es-ES" sz="3600" dirty="0" err="1" smtClean="0"/>
              <a:t>left</a:t>
            </a:r>
            <a:r>
              <a:rPr lang="es-ES" sz="3600" dirty="0" smtClean="0"/>
              <a:t>?</a:t>
            </a:r>
            <a:endParaRPr lang="es-ES" sz="3600" dirty="0"/>
          </a:p>
        </p:txBody>
      </p:sp>
      <p:pic>
        <p:nvPicPr>
          <p:cNvPr id="4" name="Imagen 3" descr="thin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0" y="3187700"/>
            <a:ext cx="31750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4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all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 flipH="1">
            <a:off x="1233313" y="2042906"/>
            <a:ext cx="25218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H="1">
            <a:off x="1233313" y="552137"/>
            <a:ext cx="39208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0" y="220855"/>
            <a:ext cx="15462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130cm</a:t>
            </a:r>
            <a:endParaRPr lang="es-ES" sz="32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0" y="1619601"/>
            <a:ext cx="176713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118cm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168169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4422"/>
          </a:xfrm>
        </p:spPr>
        <p:txBody>
          <a:bodyPr>
            <a:noAutofit/>
          </a:bodyPr>
          <a:lstStyle/>
          <a:p>
            <a:r>
              <a:rPr lang="es-ES" sz="5400" dirty="0" smtClean="0">
                <a:solidFill>
                  <a:srgbClr val="FF0000"/>
                </a:solidFill>
              </a:rPr>
              <a:t>(date) 			</a:t>
            </a:r>
            <a:r>
              <a:rPr lang="es-ES" sz="5400" dirty="0" err="1" smtClean="0">
                <a:solidFill>
                  <a:srgbClr val="FF0000"/>
                </a:solidFill>
              </a:rPr>
              <a:t>Comparison</a:t>
            </a:r>
            <a:endParaRPr lang="es-ES" sz="5400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4075" y="1324132"/>
            <a:ext cx="8706819" cy="1731025"/>
          </a:xfrm>
        </p:spPr>
        <p:txBody>
          <a:bodyPr/>
          <a:lstStyle/>
          <a:p>
            <a:pPr marL="0" indent="0">
              <a:buNone/>
            </a:pPr>
            <a:r>
              <a:rPr lang="es-ES" dirty="0" err="1" smtClean="0"/>
              <a:t>Last</a:t>
            </a:r>
            <a:r>
              <a:rPr lang="es-ES" dirty="0" smtClean="0"/>
              <a:t> soccer </a:t>
            </a:r>
            <a:r>
              <a:rPr lang="es-ES" dirty="0" err="1" smtClean="0"/>
              <a:t>season</a:t>
            </a:r>
            <a:r>
              <a:rPr lang="es-ES" dirty="0" smtClean="0"/>
              <a:t> </a:t>
            </a:r>
            <a:r>
              <a:rPr lang="es-ES" dirty="0" err="1" smtClean="0"/>
              <a:t>Angela</a:t>
            </a:r>
            <a:r>
              <a:rPr lang="es-ES" dirty="0" smtClean="0"/>
              <a:t> </a:t>
            </a:r>
            <a:r>
              <a:rPr lang="es-ES" dirty="0" err="1" smtClean="0"/>
              <a:t>scored</a:t>
            </a:r>
            <a:r>
              <a:rPr lang="es-ES" dirty="0" smtClean="0"/>
              <a:t> 18 </a:t>
            </a:r>
            <a:r>
              <a:rPr lang="es-ES" dirty="0" err="1" smtClean="0"/>
              <a:t>goals</a:t>
            </a:r>
            <a:r>
              <a:rPr lang="es-ES" dirty="0" smtClean="0"/>
              <a:t> and </a:t>
            </a:r>
            <a:r>
              <a:rPr lang="es-ES" dirty="0" err="1" smtClean="0"/>
              <a:t>her</a:t>
            </a:r>
            <a:r>
              <a:rPr lang="es-ES" dirty="0" smtClean="0"/>
              <a:t> </a:t>
            </a:r>
            <a:r>
              <a:rPr lang="es-ES" dirty="0" err="1" smtClean="0"/>
              <a:t>teammate</a:t>
            </a:r>
            <a:r>
              <a:rPr lang="es-ES" dirty="0" smtClean="0"/>
              <a:t> Ana </a:t>
            </a:r>
            <a:r>
              <a:rPr lang="es-ES" dirty="0" err="1" smtClean="0"/>
              <a:t>scored</a:t>
            </a:r>
            <a:r>
              <a:rPr lang="es-ES" dirty="0" smtClean="0"/>
              <a:t> 23 </a:t>
            </a:r>
            <a:r>
              <a:rPr lang="es-ES" dirty="0" err="1" smtClean="0"/>
              <a:t>goals</a:t>
            </a:r>
            <a:r>
              <a:rPr lang="es-ES" dirty="0" smtClean="0"/>
              <a:t>. </a:t>
            </a:r>
            <a:r>
              <a:rPr lang="es-ES" dirty="0" err="1" smtClean="0"/>
              <a:t>How</a:t>
            </a:r>
            <a:r>
              <a:rPr lang="es-ES" dirty="0" smtClean="0"/>
              <a:t> </a:t>
            </a:r>
            <a:r>
              <a:rPr lang="es-ES" dirty="0" err="1" smtClean="0"/>
              <a:t>many</a:t>
            </a:r>
            <a:r>
              <a:rPr lang="es-ES" dirty="0" smtClean="0"/>
              <a:t> more </a:t>
            </a:r>
            <a:r>
              <a:rPr lang="es-ES" dirty="0" err="1" smtClean="0"/>
              <a:t>goals</a:t>
            </a:r>
            <a:r>
              <a:rPr lang="es-ES" dirty="0" smtClean="0"/>
              <a:t> </a:t>
            </a:r>
            <a:r>
              <a:rPr lang="es-ES" dirty="0" err="1" smtClean="0"/>
              <a:t>did</a:t>
            </a:r>
            <a:r>
              <a:rPr lang="es-ES" dirty="0" smtClean="0"/>
              <a:t> Ana score </a:t>
            </a:r>
            <a:r>
              <a:rPr lang="es-ES" dirty="0" err="1" smtClean="0"/>
              <a:t>than</a:t>
            </a:r>
            <a:r>
              <a:rPr lang="es-ES" dirty="0" smtClean="0"/>
              <a:t> </a:t>
            </a:r>
            <a:r>
              <a:rPr lang="es-ES" dirty="0" err="1" smtClean="0"/>
              <a:t>Angela</a:t>
            </a:r>
            <a:r>
              <a:rPr lang="es-ES" dirty="0" smtClean="0"/>
              <a:t>?</a:t>
            </a:r>
            <a:endParaRPr lang="es-ES" dirty="0"/>
          </a:p>
        </p:txBody>
      </p:sp>
      <p:pic>
        <p:nvPicPr>
          <p:cNvPr id="6" name="Imagen 5" descr="Screen Shot 2019-08-29 at 10.06.55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0" t="34606" r="71414" b="32458"/>
          <a:stretch/>
        </p:blipFill>
        <p:spPr>
          <a:xfrm>
            <a:off x="3202929" y="3083081"/>
            <a:ext cx="2245735" cy="356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31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355819"/>
              </p:ext>
            </p:extLst>
          </p:nvPr>
        </p:nvGraphicFramePr>
        <p:xfrm>
          <a:off x="608777" y="570541"/>
          <a:ext cx="5297430" cy="1605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Documento" r:id="rId3" imgW="6997700" imgH="2120900" progId="Word.Document.12">
                  <p:embed/>
                </p:oleObj>
              </mc:Choice>
              <mc:Fallback>
                <p:oleObj name="Documento" r:id="rId3" imgW="6997700" imgH="2120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8777" y="570541"/>
                        <a:ext cx="5297430" cy="16055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lipse 4"/>
          <p:cNvSpPr/>
          <p:nvPr/>
        </p:nvSpPr>
        <p:spPr>
          <a:xfrm>
            <a:off x="533822" y="4615376"/>
            <a:ext cx="1748727" cy="161960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3936588" y="4615376"/>
            <a:ext cx="1748727" cy="161960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" name="Conector recto de flecha 7"/>
          <p:cNvCxnSpPr>
            <a:stCxn id="5" idx="6"/>
            <a:endCxn id="6" idx="2"/>
          </p:cNvCxnSpPr>
          <p:nvPr/>
        </p:nvCxnSpPr>
        <p:spPr>
          <a:xfrm>
            <a:off x="2282549" y="5425177"/>
            <a:ext cx="1654039" cy="0"/>
          </a:xfrm>
          <a:prstGeom prst="straightConnector1">
            <a:avLst/>
          </a:prstGeom>
          <a:ln w="762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n 9" descr="Screen Shot 2019-08-29 at 10.06.55 A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0" t="34606" r="71414" b="32458"/>
          <a:stretch/>
        </p:blipFill>
        <p:spPr>
          <a:xfrm>
            <a:off x="6553121" y="2199041"/>
            <a:ext cx="2245735" cy="3561603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1067644" y="678263"/>
            <a:ext cx="1454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i="1" dirty="0" err="1" smtClean="0">
                <a:solidFill>
                  <a:srgbClr val="008000"/>
                </a:solidFill>
              </a:rPr>
              <a:t>Part</a:t>
            </a:r>
            <a:r>
              <a:rPr lang="es-ES" sz="2800" i="1" dirty="0" smtClean="0">
                <a:solidFill>
                  <a:srgbClr val="008000"/>
                </a:solidFill>
              </a:rPr>
              <a:t> 1</a:t>
            </a:r>
            <a:endParaRPr lang="es-ES" sz="2800" i="1" dirty="0">
              <a:solidFill>
                <a:srgbClr val="008000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404090" y="678263"/>
            <a:ext cx="1877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i="1" dirty="0" err="1" smtClean="0">
                <a:solidFill>
                  <a:srgbClr val="008000"/>
                </a:solidFill>
              </a:rPr>
              <a:t>Part</a:t>
            </a:r>
            <a:r>
              <a:rPr lang="es-ES" sz="2800" i="1" dirty="0" smtClean="0">
                <a:solidFill>
                  <a:srgbClr val="008000"/>
                </a:solidFill>
              </a:rPr>
              <a:t> 2</a:t>
            </a:r>
            <a:endParaRPr lang="es-ES" sz="2800" i="1" dirty="0">
              <a:solidFill>
                <a:srgbClr val="00800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319364" y="1364233"/>
            <a:ext cx="1877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i="1" dirty="0" smtClean="0">
                <a:solidFill>
                  <a:srgbClr val="008000"/>
                </a:solidFill>
              </a:rPr>
              <a:t>Total</a:t>
            </a:r>
            <a:endParaRPr lang="es-ES" sz="2800" i="1" dirty="0">
              <a:solidFill>
                <a:srgbClr val="008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756037" y="5132789"/>
            <a:ext cx="156332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i="1" dirty="0" err="1" smtClean="0">
                <a:solidFill>
                  <a:srgbClr val="8064A2"/>
                </a:solidFill>
              </a:rPr>
              <a:t>Before</a:t>
            </a:r>
            <a:endParaRPr lang="es-ES" sz="3200" i="1" dirty="0">
              <a:solidFill>
                <a:srgbClr val="8064A2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2282549" y="4548013"/>
            <a:ext cx="156332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i="1" dirty="0" err="1" smtClean="0">
                <a:solidFill>
                  <a:schemeClr val="accent4"/>
                </a:solidFill>
              </a:rPr>
              <a:t>Change</a:t>
            </a:r>
            <a:endParaRPr lang="es-ES" sz="3200" i="1" dirty="0">
              <a:solidFill>
                <a:schemeClr val="accent4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4342880" y="5132789"/>
            <a:ext cx="156332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i="1" dirty="0" err="1" smtClean="0">
                <a:solidFill>
                  <a:srgbClr val="8064A2"/>
                </a:solidFill>
              </a:rPr>
              <a:t>Now</a:t>
            </a:r>
            <a:endParaRPr lang="es-ES" sz="3200" i="1" dirty="0">
              <a:solidFill>
                <a:srgbClr val="8064A2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6921277" y="3827443"/>
            <a:ext cx="5338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i="1" dirty="0">
                <a:solidFill>
                  <a:srgbClr val="1F497D"/>
                </a:solidFill>
              </a:rPr>
              <a:t>A</a:t>
            </a:r>
            <a:endParaRPr lang="es-ES" sz="3200" i="1" dirty="0">
              <a:solidFill>
                <a:srgbClr val="1F497D"/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7846798" y="3827443"/>
            <a:ext cx="5338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i="1" dirty="0" smtClean="0">
                <a:solidFill>
                  <a:srgbClr val="1F497D"/>
                </a:solidFill>
              </a:rPr>
              <a:t>B</a:t>
            </a:r>
            <a:endParaRPr lang="es-ES" sz="3200" i="1" dirty="0">
              <a:solidFill>
                <a:srgbClr val="1F497D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7175799" y="1648368"/>
            <a:ext cx="196820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i="1" dirty="0" err="1" smtClean="0">
                <a:solidFill>
                  <a:schemeClr val="tx2"/>
                </a:solidFill>
              </a:rPr>
              <a:t>Difference</a:t>
            </a:r>
            <a:endParaRPr lang="es-ES" sz="3200" i="1" dirty="0">
              <a:solidFill>
                <a:schemeClr val="tx2"/>
              </a:solidFill>
            </a:endParaRPr>
          </a:p>
        </p:txBody>
      </p:sp>
      <p:cxnSp>
        <p:nvCxnSpPr>
          <p:cNvPr id="30" name="Conector recto de flecha 29"/>
          <p:cNvCxnSpPr/>
          <p:nvPr/>
        </p:nvCxnSpPr>
        <p:spPr>
          <a:xfrm flipH="1">
            <a:off x="8099366" y="2233144"/>
            <a:ext cx="699490" cy="52774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267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6974"/>
            <a:ext cx="8229600" cy="1143000"/>
          </a:xfrm>
        </p:spPr>
        <p:txBody>
          <a:bodyPr/>
          <a:lstStyle/>
          <a:p>
            <a:r>
              <a:rPr lang="es-ES" dirty="0" smtClean="0"/>
              <a:t>Match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Model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example</a:t>
            </a:r>
            <a:endParaRPr lang="es-ES" dirty="0"/>
          </a:p>
        </p:txBody>
      </p:sp>
      <p:pic>
        <p:nvPicPr>
          <p:cNvPr id="4" name="Imagen 3" descr="Screen Shot 2019-08-29 at 11.06.28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6" t="22444" r="25113" b="19212"/>
          <a:stretch/>
        </p:blipFill>
        <p:spPr>
          <a:xfrm>
            <a:off x="0" y="2112840"/>
            <a:ext cx="9144000" cy="474516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1159974"/>
            <a:ext cx="309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rgbClr val="FF0000"/>
                </a:solidFill>
              </a:rPr>
              <a:t>1. CUT </a:t>
            </a:r>
            <a:r>
              <a:rPr lang="es-ES" sz="3600" dirty="0" err="1" smtClean="0">
                <a:solidFill>
                  <a:srgbClr val="FF0000"/>
                </a:solidFill>
              </a:rPr>
              <a:t>on</a:t>
            </a:r>
            <a:r>
              <a:rPr lang="es-ES" sz="3600" dirty="0" smtClean="0">
                <a:solidFill>
                  <a:srgbClr val="FF0000"/>
                </a:solidFill>
              </a:rPr>
              <a:t> </a:t>
            </a:r>
            <a:r>
              <a:rPr lang="es-ES" sz="3600" dirty="0" err="1" smtClean="0">
                <a:solidFill>
                  <a:srgbClr val="FF0000"/>
                </a:solidFill>
              </a:rPr>
              <a:t>lines</a:t>
            </a:r>
            <a:endParaRPr lang="es-ES" sz="3600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607898" y="1199928"/>
            <a:ext cx="5720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FF0000"/>
                </a:solidFill>
              </a:rPr>
              <a:t>2</a:t>
            </a:r>
            <a:r>
              <a:rPr lang="es-ES" sz="3600" dirty="0" smtClean="0">
                <a:solidFill>
                  <a:srgbClr val="FF0000"/>
                </a:solidFill>
              </a:rPr>
              <a:t>. MATCH </a:t>
            </a:r>
            <a:r>
              <a:rPr lang="es-ES" sz="3600" dirty="0" err="1" smtClean="0">
                <a:solidFill>
                  <a:srgbClr val="FF0000"/>
                </a:solidFill>
              </a:rPr>
              <a:t>model</a:t>
            </a:r>
            <a:r>
              <a:rPr lang="es-ES" sz="3600" dirty="0" smtClean="0">
                <a:solidFill>
                  <a:srgbClr val="FF0000"/>
                </a:solidFill>
              </a:rPr>
              <a:t> </a:t>
            </a:r>
            <a:r>
              <a:rPr lang="es-ES" sz="3600" dirty="0" err="1" smtClean="0">
                <a:solidFill>
                  <a:srgbClr val="FF0000"/>
                </a:solidFill>
              </a:rPr>
              <a:t>to</a:t>
            </a:r>
            <a:r>
              <a:rPr lang="es-ES" sz="3600" dirty="0" smtClean="0">
                <a:solidFill>
                  <a:srgbClr val="FF0000"/>
                </a:solidFill>
              </a:rPr>
              <a:t> </a:t>
            </a:r>
            <a:r>
              <a:rPr lang="es-ES" sz="3600" dirty="0" err="1" smtClean="0">
                <a:solidFill>
                  <a:srgbClr val="FF0000"/>
                </a:solidFill>
              </a:rPr>
              <a:t>problem</a:t>
            </a:r>
            <a:endParaRPr lang="es-ES" sz="3600" dirty="0">
              <a:solidFill>
                <a:srgbClr val="FF0000"/>
              </a:solidFill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3479044" y="1846259"/>
            <a:ext cx="0" cy="50117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H="1">
            <a:off x="1" y="3368035"/>
            <a:ext cx="914399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H="1">
            <a:off x="184076" y="4551090"/>
            <a:ext cx="914399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H="1">
            <a:off x="0" y="5728982"/>
            <a:ext cx="914399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061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8040"/>
          </a:xfrm>
        </p:spPr>
        <p:txBody>
          <a:bodyPr>
            <a:normAutofit/>
          </a:bodyPr>
          <a:lstStyle/>
          <a:p>
            <a:r>
              <a:rPr lang="es-ES" dirty="0" err="1" smtClean="0"/>
              <a:t>Checking</a:t>
            </a:r>
            <a:r>
              <a:rPr lang="es-ES" dirty="0" smtClean="0"/>
              <a:t> </a:t>
            </a:r>
            <a:r>
              <a:rPr lang="es-ES" dirty="0" err="1" smtClean="0"/>
              <a:t>Pepito’s</a:t>
            </a:r>
            <a:r>
              <a:rPr lang="es-ES" dirty="0" smtClean="0"/>
              <a:t> </a:t>
            </a:r>
            <a:r>
              <a:rPr lang="es-ES" dirty="0" err="1" smtClean="0"/>
              <a:t>work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128854" y="1417638"/>
            <a:ext cx="901514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Pepito’s</a:t>
            </a:r>
            <a:r>
              <a:rPr lang="en-US" sz="2800" dirty="0"/>
              <a:t> </a:t>
            </a:r>
            <a:r>
              <a:rPr lang="en-US" sz="2800" dirty="0" smtClean="0"/>
              <a:t>work	</a:t>
            </a:r>
            <a:r>
              <a:rPr lang="en-US" sz="2800" dirty="0"/>
              <a:t>	</a:t>
            </a:r>
            <a:r>
              <a:rPr lang="en-US" sz="2800" dirty="0" smtClean="0"/>
              <a:t>	Inverse Operation			</a:t>
            </a:r>
            <a:r>
              <a:rPr lang="en-US" sz="2800" b="1" dirty="0" smtClean="0"/>
              <a:t>Solve</a:t>
            </a:r>
          </a:p>
          <a:p>
            <a:r>
              <a:rPr lang="en-US" sz="2800" b="1" dirty="0"/>
              <a:t>	</a:t>
            </a:r>
            <a:r>
              <a:rPr lang="en-US" sz="2800" b="1" dirty="0" smtClean="0"/>
              <a:t>						</a:t>
            </a:r>
            <a:r>
              <a:rPr lang="en-US" sz="2800" b="1" dirty="0" smtClean="0">
                <a:solidFill>
                  <a:srgbClr val="FF0000"/>
                </a:solidFill>
              </a:rPr>
              <a:t>+/-			   -/+	</a:t>
            </a:r>
            <a:r>
              <a:rPr lang="en-US" sz="2800" b="1" dirty="0" smtClean="0"/>
              <a:t>		</a:t>
            </a:r>
            <a:r>
              <a:rPr lang="en-US" sz="2800" b="1" dirty="0"/>
              <a:t> </a:t>
            </a:r>
            <a:r>
              <a:rPr lang="en-US" sz="2800" b="1" dirty="0" smtClean="0"/>
              <a:t>    Correctly</a:t>
            </a:r>
            <a:endParaRPr lang="en-US" sz="2800" dirty="0" smtClean="0"/>
          </a:p>
          <a:p>
            <a:r>
              <a:rPr lang="en-US" sz="2800" dirty="0" smtClean="0"/>
              <a:t>357 + 39 = ?</a:t>
            </a:r>
          </a:p>
          <a:p>
            <a:r>
              <a:rPr lang="en-US" sz="2800" dirty="0" smtClean="0"/>
              <a:t> </a:t>
            </a:r>
          </a:p>
          <a:p>
            <a:r>
              <a:rPr lang="en-US" dirty="0" smtClean="0"/>
              <a:t> </a:t>
            </a:r>
          </a:p>
          <a:p>
            <a:endParaRPr lang="es-ES" dirty="0"/>
          </a:p>
        </p:txBody>
      </p:sp>
      <p:cxnSp>
        <p:nvCxnSpPr>
          <p:cNvPr id="6" name="Conector recto 5"/>
          <p:cNvCxnSpPr/>
          <p:nvPr/>
        </p:nvCxnSpPr>
        <p:spPr>
          <a:xfrm>
            <a:off x="2871593" y="1417638"/>
            <a:ext cx="0" cy="47846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6337370" y="1395168"/>
            <a:ext cx="0" cy="47846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128854" y="2779089"/>
            <a:ext cx="90151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n 9" descr="pe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9089"/>
            <a:ext cx="2806630" cy="2104973"/>
          </a:xfrm>
          <a:prstGeom prst="rect">
            <a:avLst/>
          </a:prstGeom>
        </p:spPr>
      </p:pic>
      <p:cxnSp>
        <p:nvCxnSpPr>
          <p:cNvPr id="13" name="Conector recto de flecha 12"/>
          <p:cNvCxnSpPr/>
          <p:nvPr/>
        </p:nvCxnSpPr>
        <p:spPr>
          <a:xfrm>
            <a:off x="3221339" y="1969288"/>
            <a:ext cx="0" cy="6441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flipV="1">
            <a:off x="4012868" y="1969288"/>
            <a:ext cx="0" cy="6441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4896435" y="1969288"/>
            <a:ext cx="0" cy="6441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 flipV="1">
            <a:off x="5656287" y="1969288"/>
            <a:ext cx="0" cy="6441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525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701"/>
              </p:ext>
            </p:extLst>
          </p:nvPr>
        </p:nvGraphicFramePr>
        <p:xfrm>
          <a:off x="333912" y="901824"/>
          <a:ext cx="8483352" cy="4241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o" r:id="rId3" imgW="6858000" imgH="3429000" progId="Word.Document.12">
                  <p:embed/>
                </p:oleObj>
              </mc:Choice>
              <mc:Fallback>
                <p:oleObj name="Documento" r:id="rId3" imgW="6858000" imgH="3429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3912" y="901824"/>
                        <a:ext cx="8483352" cy="42416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782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45"/>
          <a:stretch/>
        </p:blipFill>
        <p:spPr bwMode="auto">
          <a:xfrm>
            <a:off x="331338" y="553377"/>
            <a:ext cx="4001363" cy="32747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701" y="553377"/>
            <a:ext cx="4521379" cy="327477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/>
          <p:cNvSpPr txBox="1"/>
          <p:nvPr/>
        </p:nvSpPr>
        <p:spPr>
          <a:xfrm>
            <a:off x="552230" y="3864958"/>
            <a:ext cx="79705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24 toy cars					</a:t>
            </a:r>
            <a:r>
              <a:rPr lang="en-US" sz="3600" dirty="0" smtClean="0"/>
              <a:t>		29 </a:t>
            </a:r>
            <a:r>
              <a:rPr lang="en-US" sz="3600" dirty="0"/>
              <a:t>toy cars</a:t>
            </a:r>
          </a:p>
          <a:p>
            <a:r>
              <a:rPr lang="en-US" sz="3600" dirty="0"/>
              <a:t> </a:t>
            </a:r>
          </a:p>
          <a:p>
            <a:r>
              <a:rPr lang="en-US" sz="3600" dirty="0"/>
              <a:t>						</a:t>
            </a:r>
            <a:r>
              <a:rPr lang="en-US" sz="3600" dirty="0" smtClean="0"/>
              <a:t>     Total</a:t>
            </a:r>
            <a:r>
              <a:rPr lang="en-US" sz="3600" dirty="0"/>
              <a:t>?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72866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07301"/>
              </p:ext>
            </p:extLst>
          </p:nvPr>
        </p:nvGraphicFramePr>
        <p:xfrm>
          <a:off x="441783" y="625756"/>
          <a:ext cx="8266113" cy="4821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Documento" r:id="rId3" imgW="6858000" imgH="4000500" progId="Word.Document.12">
                  <p:embed/>
                </p:oleObj>
              </mc:Choice>
              <mc:Fallback>
                <p:oleObj name="Documento" r:id="rId3" imgW="6858000" imgH="4000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1783" y="625756"/>
                        <a:ext cx="8266113" cy="48218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0165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4076" y="256668"/>
            <a:ext cx="8959924" cy="2853704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rgbClr val="FF0000"/>
                </a:solidFill>
                <a:effectLst/>
                <a:ea typeface="ＭＳ 明朝"/>
                <a:cs typeface="Times New Roman"/>
              </a:rPr>
              <a:t>Monday, September 2</a:t>
            </a:r>
            <a:r>
              <a:rPr lang="en-US" sz="4000" baseline="30000" dirty="0" smtClean="0">
                <a:solidFill>
                  <a:srgbClr val="FF0000"/>
                </a:solidFill>
                <a:effectLst/>
                <a:ea typeface="ＭＳ 明朝"/>
                <a:cs typeface="Times New Roman"/>
              </a:rPr>
              <a:t>nd</a:t>
            </a:r>
            <a:r>
              <a:rPr lang="en-US" sz="4000" dirty="0" smtClean="0">
                <a:solidFill>
                  <a:srgbClr val="FF0000"/>
                </a:solidFill>
                <a:effectLst/>
                <a:ea typeface="ＭＳ 明朝"/>
                <a:cs typeface="Times New Roman"/>
              </a:rPr>
              <a:t> 		Composition</a:t>
            </a:r>
            <a:endParaRPr lang="en-US" sz="1600" dirty="0" smtClean="0">
              <a:effectLst/>
              <a:ea typeface="ＭＳ 明朝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FF0000"/>
                </a:solidFill>
                <a:effectLst/>
                <a:ea typeface="ＭＳ 明朝"/>
                <a:cs typeface="Times New Roman"/>
              </a:rPr>
              <a:t> </a:t>
            </a:r>
            <a:endParaRPr lang="en-US" sz="1600" dirty="0" smtClean="0">
              <a:effectLst/>
              <a:ea typeface="ＭＳ 明朝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effectLst/>
                <a:ea typeface="ＭＳ 明朝"/>
                <a:cs typeface="Times New Roman"/>
              </a:rPr>
              <a:t>My friend Jonny read 18 pages last night and I read 28 pages. How many pages did we read all together?</a:t>
            </a:r>
            <a:endParaRPr lang="en-US" sz="1600" dirty="0" smtClean="0">
              <a:effectLst/>
              <a:ea typeface="ＭＳ 明朝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effectLst/>
                <a:latin typeface="Cambria"/>
                <a:ea typeface="ＭＳ 明朝"/>
                <a:cs typeface="Times New Roman"/>
              </a:rPr>
              <a:t> </a:t>
            </a:r>
            <a:endParaRPr lang="en-US" sz="1400" dirty="0" smtClean="0">
              <a:effectLst/>
              <a:latin typeface="Cambria"/>
              <a:ea typeface="ＭＳ 明朝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effectLst/>
                <a:latin typeface="Cambria"/>
                <a:ea typeface="ＭＳ 明朝"/>
                <a:cs typeface="Times New Roman"/>
              </a:rPr>
              <a:t> </a:t>
            </a:r>
            <a:endParaRPr lang="en-US" sz="1400" dirty="0" smtClean="0">
              <a:effectLst/>
              <a:latin typeface="Cambria"/>
              <a:ea typeface="ＭＳ 明朝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effectLst/>
                <a:latin typeface="Cambria"/>
                <a:ea typeface="ＭＳ 明朝"/>
                <a:cs typeface="Times New Roman"/>
              </a:rPr>
              <a:t> </a:t>
            </a:r>
            <a:endParaRPr lang="en-US" sz="1400" dirty="0" smtClean="0">
              <a:effectLst/>
              <a:latin typeface="Cambria"/>
              <a:ea typeface="ＭＳ 明朝"/>
              <a:cs typeface="Times New Roman"/>
            </a:endParaRPr>
          </a:p>
          <a:p>
            <a:pPr marL="0" indent="0">
              <a:buNone/>
            </a:pPr>
            <a:endParaRPr lang="es-ES" dirty="0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890421"/>
              </p:ext>
            </p:extLst>
          </p:nvPr>
        </p:nvGraphicFramePr>
        <p:xfrm>
          <a:off x="434807" y="3662508"/>
          <a:ext cx="8151458" cy="247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Documento" r:id="rId3" imgW="6997700" imgH="2120900" progId="Word.Document.12">
                  <p:embed/>
                </p:oleObj>
              </mc:Choice>
              <mc:Fallback>
                <p:oleObj name="Documento" r:id="rId3" imgW="6997700" imgH="2120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4807" y="3662508"/>
                        <a:ext cx="8151458" cy="2470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1086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3995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(date)					</a:t>
            </a:r>
            <a:r>
              <a:rPr lang="es-ES" dirty="0" err="1" smtClean="0">
                <a:solidFill>
                  <a:srgbClr val="FF0000"/>
                </a:solidFill>
              </a:rPr>
              <a:t>transformation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7261" y="1231115"/>
            <a:ext cx="8996739" cy="16584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When Jose started the year he had 24 colored pencils, but he lost 7 of them. How many colored pencils does he have left?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Elipse 3"/>
          <p:cNvSpPr/>
          <p:nvPr/>
        </p:nvSpPr>
        <p:spPr>
          <a:xfrm>
            <a:off x="312930" y="3368035"/>
            <a:ext cx="2669109" cy="242940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/>
          <p:cNvSpPr/>
          <p:nvPr/>
        </p:nvSpPr>
        <p:spPr>
          <a:xfrm>
            <a:off x="6203378" y="3368035"/>
            <a:ext cx="2669109" cy="242940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Conector recto de flecha 6"/>
          <p:cNvCxnSpPr>
            <a:endCxn id="5" idx="2"/>
          </p:cNvCxnSpPr>
          <p:nvPr/>
        </p:nvCxnSpPr>
        <p:spPr>
          <a:xfrm>
            <a:off x="2982039" y="4582736"/>
            <a:ext cx="3221339" cy="0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766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76872"/>
          </a:xfrm>
        </p:spPr>
        <p:txBody>
          <a:bodyPr>
            <a:normAutofit/>
          </a:bodyPr>
          <a:lstStyle/>
          <a:p>
            <a:r>
              <a:rPr lang="es-ES" u="sng" dirty="0" err="1" smtClean="0"/>
              <a:t>Composition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u="sng" dirty="0" err="1" smtClean="0"/>
              <a:t>Transformation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87322"/>
            <a:ext cx="8229600" cy="23015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600" dirty="0" err="1" smtClean="0"/>
              <a:t>Alejo’s</a:t>
            </a:r>
            <a:r>
              <a:rPr lang="es-ES" sz="3600" dirty="0" smtClean="0"/>
              <a:t> </a:t>
            </a:r>
            <a:r>
              <a:rPr lang="es-ES" sz="3600" dirty="0" err="1" smtClean="0"/>
              <a:t>father</a:t>
            </a:r>
            <a:r>
              <a:rPr lang="es-ES" sz="3600" dirty="0" smtClean="0"/>
              <a:t> </a:t>
            </a:r>
            <a:r>
              <a:rPr lang="es-ES" sz="3600" dirty="0" err="1" smtClean="0"/>
              <a:t>gave</a:t>
            </a:r>
            <a:r>
              <a:rPr lang="es-ES" sz="3600" dirty="0" smtClean="0"/>
              <a:t> </a:t>
            </a:r>
            <a:r>
              <a:rPr lang="es-ES" sz="3600" dirty="0" err="1" smtClean="0"/>
              <a:t>him</a:t>
            </a:r>
            <a:r>
              <a:rPr lang="es-ES" sz="3600" dirty="0" smtClean="0"/>
              <a:t> 3500 pesos </a:t>
            </a:r>
            <a:r>
              <a:rPr lang="es-ES" sz="3600" dirty="0" err="1" smtClean="0"/>
              <a:t>to</a:t>
            </a:r>
            <a:r>
              <a:rPr lang="es-ES" sz="3600" dirty="0" smtClean="0"/>
              <a:t> </a:t>
            </a:r>
            <a:r>
              <a:rPr lang="es-ES" sz="3600" dirty="0" err="1" smtClean="0"/>
              <a:t>spend</a:t>
            </a:r>
            <a:r>
              <a:rPr lang="es-ES" sz="3600" dirty="0" smtClean="0"/>
              <a:t> at </a:t>
            </a:r>
            <a:r>
              <a:rPr lang="es-ES" sz="3600" dirty="0" err="1" smtClean="0"/>
              <a:t>the</a:t>
            </a:r>
            <a:r>
              <a:rPr lang="es-ES" sz="3600" dirty="0" smtClean="0"/>
              <a:t> </a:t>
            </a:r>
            <a:r>
              <a:rPr lang="es-ES" sz="3600" dirty="0" err="1" smtClean="0"/>
              <a:t>store</a:t>
            </a:r>
            <a:r>
              <a:rPr lang="es-ES" sz="3600" dirty="0" smtClean="0"/>
              <a:t> and </a:t>
            </a:r>
            <a:r>
              <a:rPr lang="es-ES" sz="3600" dirty="0" err="1" smtClean="0"/>
              <a:t>then</a:t>
            </a:r>
            <a:r>
              <a:rPr lang="es-ES" sz="3600" dirty="0" smtClean="0"/>
              <a:t> </a:t>
            </a:r>
            <a:r>
              <a:rPr lang="es-ES" sz="3600" dirty="0" err="1" smtClean="0"/>
              <a:t>his</a:t>
            </a:r>
            <a:r>
              <a:rPr lang="es-ES" sz="3600" dirty="0" smtClean="0"/>
              <a:t> </a:t>
            </a:r>
            <a:r>
              <a:rPr lang="es-ES" sz="3600" dirty="0" err="1" smtClean="0"/>
              <a:t>grandmother</a:t>
            </a:r>
            <a:r>
              <a:rPr lang="es-ES" sz="3600" dirty="0" smtClean="0"/>
              <a:t> </a:t>
            </a:r>
            <a:r>
              <a:rPr lang="es-ES" sz="3600" dirty="0" err="1" smtClean="0"/>
              <a:t>gave</a:t>
            </a:r>
            <a:r>
              <a:rPr lang="es-ES" sz="3600" dirty="0" smtClean="0"/>
              <a:t> </a:t>
            </a:r>
            <a:r>
              <a:rPr lang="es-ES" sz="3600" dirty="0" err="1" smtClean="0"/>
              <a:t>him</a:t>
            </a:r>
            <a:r>
              <a:rPr lang="es-ES" sz="3600" dirty="0" smtClean="0"/>
              <a:t> 5200 pesos. </a:t>
            </a:r>
            <a:r>
              <a:rPr lang="es-ES" sz="3600" dirty="0" err="1" smtClean="0"/>
              <a:t>How</a:t>
            </a:r>
            <a:r>
              <a:rPr lang="es-ES" sz="3600" dirty="0" smtClean="0"/>
              <a:t> </a:t>
            </a:r>
            <a:r>
              <a:rPr lang="es-ES" sz="3600" dirty="0" err="1" smtClean="0"/>
              <a:t>many</a:t>
            </a:r>
            <a:r>
              <a:rPr lang="es-ES" sz="3600" dirty="0" smtClean="0"/>
              <a:t> pesos </a:t>
            </a:r>
            <a:r>
              <a:rPr lang="es-ES" sz="3600" dirty="0" err="1" smtClean="0"/>
              <a:t>does</a:t>
            </a:r>
            <a:r>
              <a:rPr lang="es-ES" sz="3600" dirty="0" smtClean="0"/>
              <a:t> Alejo </a:t>
            </a:r>
            <a:r>
              <a:rPr lang="es-ES" sz="3600" dirty="0" err="1" smtClean="0"/>
              <a:t>have</a:t>
            </a:r>
            <a:r>
              <a:rPr lang="es-ES" sz="3600" dirty="0" smtClean="0"/>
              <a:t> </a:t>
            </a:r>
            <a:r>
              <a:rPr lang="es-ES" sz="3600" dirty="0" err="1" smtClean="0"/>
              <a:t>now</a:t>
            </a:r>
            <a:r>
              <a:rPr lang="es-ES" sz="3600" dirty="0" smtClean="0"/>
              <a:t>?</a:t>
            </a:r>
            <a:endParaRPr lang="es-ES" sz="3600" dirty="0"/>
          </a:p>
        </p:txBody>
      </p:sp>
      <p:pic>
        <p:nvPicPr>
          <p:cNvPr id="4" name="Imagen 3" descr="think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9"/>
          <a:stretch/>
        </p:blipFill>
        <p:spPr>
          <a:xfrm>
            <a:off x="5969000" y="3588888"/>
            <a:ext cx="3175000" cy="350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19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 err="1" smtClean="0"/>
              <a:t>Composition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u="sng" dirty="0" err="1" smtClean="0"/>
              <a:t>Transformation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6115" y="1600200"/>
            <a:ext cx="8410685" cy="18414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600" dirty="0" smtClean="0"/>
              <a:t>In ruta #43 </a:t>
            </a:r>
            <a:r>
              <a:rPr lang="es-ES" sz="3600" dirty="0" err="1" smtClean="0"/>
              <a:t>there</a:t>
            </a:r>
            <a:r>
              <a:rPr lang="es-ES" sz="3600" dirty="0" smtClean="0"/>
              <a:t> are 18 </a:t>
            </a:r>
            <a:r>
              <a:rPr lang="es-ES" sz="3600" dirty="0" err="1" smtClean="0"/>
              <a:t>students</a:t>
            </a:r>
            <a:r>
              <a:rPr lang="es-ES" sz="3600" dirty="0" smtClean="0"/>
              <a:t> and in ruta #17 </a:t>
            </a:r>
            <a:r>
              <a:rPr lang="es-ES" sz="3600" dirty="0" err="1" smtClean="0"/>
              <a:t>there</a:t>
            </a:r>
            <a:r>
              <a:rPr lang="es-ES" sz="3600" dirty="0" smtClean="0"/>
              <a:t> are 24. </a:t>
            </a:r>
            <a:r>
              <a:rPr lang="es-ES" sz="3600" dirty="0" err="1" smtClean="0"/>
              <a:t>How</a:t>
            </a:r>
            <a:r>
              <a:rPr lang="es-ES" sz="3600" dirty="0" smtClean="0"/>
              <a:t> </a:t>
            </a:r>
            <a:r>
              <a:rPr lang="es-ES" sz="3600" dirty="0" err="1" smtClean="0"/>
              <a:t>many</a:t>
            </a:r>
            <a:r>
              <a:rPr lang="es-ES" sz="3600" dirty="0" smtClean="0"/>
              <a:t> </a:t>
            </a:r>
            <a:r>
              <a:rPr lang="es-ES" sz="3600" dirty="0" err="1" smtClean="0"/>
              <a:t>students</a:t>
            </a:r>
            <a:r>
              <a:rPr lang="es-ES" sz="3600" dirty="0" smtClean="0"/>
              <a:t> are </a:t>
            </a:r>
            <a:r>
              <a:rPr lang="es-ES" sz="3600" dirty="0" err="1" smtClean="0"/>
              <a:t>there</a:t>
            </a:r>
            <a:r>
              <a:rPr lang="es-ES" sz="3600" dirty="0" smtClean="0"/>
              <a:t> in </a:t>
            </a:r>
            <a:r>
              <a:rPr lang="es-ES" sz="3600" dirty="0" err="1" smtClean="0"/>
              <a:t>all</a:t>
            </a:r>
            <a:r>
              <a:rPr lang="es-ES" sz="3600" dirty="0" smtClean="0"/>
              <a:t>?</a:t>
            </a:r>
            <a:endParaRPr lang="es-ES" sz="3600" dirty="0"/>
          </a:p>
        </p:txBody>
      </p:sp>
      <p:pic>
        <p:nvPicPr>
          <p:cNvPr id="4" name="Imagen 3" descr="thin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0" y="3187700"/>
            <a:ext cx="31750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45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 err="1" smtClean="0"/>
              <a:t>Composition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u="sng" dirty="0" err="1" smtClean="0"/>
              <a:t>Transformation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837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3600" dirty="0" err="1" smtClean="0"/>
              <a:t>Last</a:t>
            </a:r>
            <a:r>
              <a:rPr lang="es-ES" sz="3600" dirty="0" smtClean="0"/>
              <a:t> </a:t>
            </a:r>
            <a:r>
              <a:rPr lang="es-ES" sz="3600" dirty="0" err="1" smtClean="0"/>
              <a:t>year</a:t>
            </a:r>
            <a:r>
              <a:rPr lang="es-ES" sz="3600" dirty="0" smtClean="0"/>
              <a:t> Jessica won 57 </a:t>
            </a:r>
            <a:r>
              <a:rPr lang="es-ES" sz="3600" dirty="0" err="1" smtClean="0"/>
              <a:t>games</a:t>
            </a:r>
            <a:r>
              <a:rPr lang="es-ES" sz="3600" dirty="0" smtClean="0"/>
              <a:t> in </a:t>
            </a:r>
            <a:r>
              <a:rPr lang="es-ES" sz="3600" dirty="0" err="1" smtClean="0"/>
              <a:t>Fifa</a:t>
            </a:r>
            <a:r>
              <a:rPr lang="es-ES" sz="3600" dirty="0" smtClean="0"/>
              <a:t> 2020 and Roberto won 44 </a:t>
            </a:r>
            <a:r>
              <a:rPr lang="es-ES" sz="3600" dirty="0" err="1" smtClean="0"/>
              <a:t>games</a:t>
            </a:r>
            <a:r>
              <a:rPr lang="es-ES" sz="3600" dirty="0" smtClean="0"/>
              <a:t>. </a:t>
            </a:r>
            <a:r>
              <a:rPr lang="es-ES" sz="3600" dirty="0" err="1" smtClean="0"/>
              <a:t>How</a:t>
            </a:r>
            <a:r>
              <a:rPr lang="es-ES" sz="3600" dirty="0" smtClean="0"/>
              <a:t> </a:t>
            </a:r>
            <a:r>
              <a:rPr lang="es-ES" sz="3600" dirty="0" err="1" smtClean="0"/>
              <a:t>many</a:t>
            </a:r>
            <a:r>
              <a:rPr lang="es-ES" sz="3600" dirty="0" smtClean="0"/>
              <a:t> </a:t>
            </a:r>
            <a:r>
              <a:rPr lang="es-ES" sz="3600" dirty="0" err="1" smtClean="0"/>
              <a:t>games</a:t>
            </a:r>
            <a:r>
              <a:rPr lang="es-ES" sz="3600" dirty="0" smtClean="0"/>
              <a:t> </a:t>
            </a:r>
            <a:r>
              <a:rPr lang="es-ES" sz="3600" dirty="0" err="1" smtClean="0"/>
              <a:t>did</a:t>
            </a:r>
            <a:r>
              <a:rPr lang="es-ES" sz="3600" dirty="0" smtClean="0"/>
              <a:t> </a:t>
            </a:r>
            <a:r>
              <a:rPr lang="es-ES" sz="3600" dirty="0" err="1" smtClean="0"/>
              <a:t>they</a:t>
            </a:r>
            <a:r>
              <a:rPr lang="es-ES" sz="3600" dirty="0" smtClean="0"/>
              <a:t> </a:t>
            </a:r>
            <a:r>
              <a:rPr lang="es-ES" sz="3600" dirty="0" err="1" smtClean="0"/>
              <a:t>win</a:t>
            </a:r>
            <a:r>
              <a:rPr lang="es-ES" sz="3600" dirty="0" smtClean="0"/>
              <a:t> in total?</a:t>
            </a:r>
            <a:endParaRPr lang="es-ES" sz="3600" dirty="0"/>
          </a:p>
        </p:txBody>
      </p:sp>
      <p:pic>
        <p:nvPicPr>
          <p:cNvPr id="4" name="Imagen 3" descr="thin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0" y="3349630"/>
            <a:ext cx="31750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3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225</Words>
  <Application>Microsoft Macintosh PowerPoint</Application>
  <PresentationFormat>Presentación en pantalla (4:3)</PresentationFormat>
  <Paragraphs>43</Paragraphs>
  <Slides>15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7" baseType="lpstr">
      <vt:lpstr>Tema de Office</vt:lpstr>
      <vt:lpstr>Documento de Microsoft Word</vt:lpstr>
      <vt:lpstr>Understanding the problem</vt:lpstr>
      <vt:lpstr>Presentación de PowerPoint</vt:lpstr>
      <vt:lpstr>Presentación de PowerPoint</vt:lpstr>
      <vt:lpstr>Presentación de PowerPoint</vt:lpstr>
      <vt:lpstr>Presentación de PowerPoint</vt:lpstr>
      <vt:lpstr>(date)     transformation</vt:lpstr>
      <vt:lpstr>Composition or Transformation?</vt:lpstr>
      <vt:lpstr>Composition or Transformation?</vt:lpstr>
      <vt:lpstr>Composition or Transformation?</vt:lpstr>
      <vt:lpstr>Composition or Transformation?</vt:lpstr>
      <vt:lpstr>Presentación de PowerPoint</vt:lpstr>
      <vt:lpstr>(date)    Comparison</vt:lpstr>
      <vt:lpstr>Presentación de PowerPoint</vt:lpstr>
      <vt:lpstr>Match the Model with an example</vt:lpstr>
      <vt:lpstr>Checking Pepito’s 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problem</dc:title>
  <dc:creator>Molly Cunningham</dc:creator>
  <cp:lastModifiedBy>Molly Cunningham</cp:lastModifiedBy>
  <cp:revision>11</cp:revision>
  <dcterms:created xsi:type="dcterms:W3CDTF">2019-08-29T14:18:36Z</dcterms:created>
  <dcterms:modified xsi:type="dcterms:W3CDTF">2019-08-29T17:45:50Z</dcterms:modified>
</cp:coreProperties>
</file>